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398" r:id="rId2"/>
    <p:sldId id="1395" r:id="rId3"/>
    <p:sldId id="1401" r:id="rId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4">
          <p15:clr>
            <a:srgbClr val="A4A3A4"/>
          </p15:clr>
        </p15:guide>
        <p15:guide id="2" orient="horz" pos="496">
          <p15:clr>
            <a:srgbClr val="A4A3A4"/>
          </p15:clr>
        </p15:guide>
        <p15:guide id="3" pos="14395">
          <p15:clr>
            <a:srgbClr val="A4A3A4"/>
          </p15:clr>
        </p15:guide>
        <p15:guide id="4" pos="971">
          <p15:clr>
            <a:srgbClr val="A4A3A4"/>
          </p15:clr>
        </p15:guide>
        <p15:guide id="5" pos="7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29292"/>
    <a:srgbClr val="EDEDED"/>
    <a:srgbClr val="2E56B0"/>
    <a:srgbClr val="EF9141"/>
    <a:srgbClr val="FC7003"/>
    <a:srgbClr val="F0A501"/>
    <a:srgbClr val="C75368"/>
    <a:srgbClr val="BD1937"/>
    <a:srgbClr val="E74663"/>
    <a:srgbClr val="853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7" autoAdjust="0"/>
    <p:restoredTop sz="99409" autoAdjust="0"/>
  </p:normalViewPr>
  <p:slideViewPr>
    <p:cSldViewPr snapToGrid="0" snapToObjects="1">
      <p:cViewPr varScale="1">
        <p:scale>
          <a:sx n="68" d="100"/>
          <a:sy n="68" d="100"/>
        </p:scale>
        <p:origin x="1000" y="216"/>
      </p:cViewPr>
      <p:guideLst>
        <p:guide orient="horz" pos="8144"/>
        <p:guide orient="horz" pos="496"/>
        <p:guide pos="14395"/>
        <p:guide pos="971"/>
        <p:guide pos="7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20795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20795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825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3863" y="3517900"/>
            <a:ext cx="9879210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54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328366" y="1976346"/>
            <a:ext cx="23622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2000">
                <a:schemeClr val="accent4"/>
              </a:gs>
              <a:gs pos="69000">
                <a:schemeClr val="accent2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151142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17544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283945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5850347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19499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9805650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018001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805650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254313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0254313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072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85649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0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8622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33425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115233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68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4146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19220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301786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67954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16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4066" y="743608"/>
            <a:ext cx="21025723" cy="1246087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065" y="2880593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3078202" y="670574"/>
            <a:ext cx="567771" cy="567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980189" y="640852"/>
            <a:ext cx="74596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tx2"/>
                </a:solidFill>
                <a:latin typeface="Lato Light"/>
                <a:cs typeface="Lato Light"/>
              </a:rPr>
              <a:pPr algn="ctr"/>
              <a:t>‹#›</a:t>
            </a:fld>
            <a:endParaRPr lang="id-ID" sz="24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0836150-BE80-2546-840E-F98F34445FE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645" y="12045950"/>
            <a:ext cx="1130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657" r:id="rId3"/>
    <p:sldLayoutId id="2147483752" r:id="rId4"/>
    <p:sldLayoutId id="2147483800" r:id="rId5"/>
    <p:sldLayoutId id="2147483801" r:id="rId6"/>
    <p:sldLayoutId id="2147483802" r:id="rId7"/>
    <p:sldLayoutId id="2147483803" r:id="rId8"/>
    <p:sldLayoutId id="2147483813" r:id="rId9"/>
    <p:sldLayoutId id="2147483819" r:id="rId10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54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>
            <a:fillRect/>
          </a:stretch>
        </p:blipFill>
        <p:spPr>
          <a:xfrm>
            <a:off x="-3176" y="443099"/>
            <a:ext cx="24377651" cy="13716000"/>
          </a:xfrm>
        </p:spPr>
      </p:pic>
      <p:cxnSp>
        <p:nvCxnSpPr>
          <p:cNvPr id="89" name="Straight Connector 88"/>
          <p:cNvCxnSpPr/>
          <p:nvPr/>
        </p:nvCxnSpPr>
        <p:spPr>
          <a:xfrm>
            <a:off x="5474658" y="13225516"/>
            <a:ext cx="1760904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219814" y="1889522"/>
            <a:ext cx="6934029" cy="1400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3200" dirty="0">
                <a:solidFill>
                  <a:schemeClr val="bg1"/>
                </a:solidFill>
                <a:latin typeface="+mj-lt"/>
                <a:cs typeface="Lato Light"/>
              </a:rPr>
              <a:t>Current State – </a:t>
            </a:r>
          </a:p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Provide a score from 1-10 how you would rate the current state of each area.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7896113" y="455321"/>
            <a:ext cx="6071003" cy="2632412"/>
            <a:chOff x="17896113" y="398171"/>
            <a:chExt cx="6071003" cy="2632412"/>
          </a:xfrm>
        </p:grpSpPr>
        <p:sp>
          <p:nvSpPr>
            <p:cNvPr id="6" name="Rectangle 5"/>
            <p:cNvSpPr/>
            <p:nvPr/>
          </p:nvSpPr>
          <p:spPr>
            <a:xfrm>
              <a:off x="17896113" y="398171"/>
              <a:ext cx="6071003" cy="26324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254602" y="590992"/>
              <a:ext cx="5712514" cy="224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Systemic Collaboration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Positive Future          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Alignment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Respect Building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Killer Outcomes	________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222434" y="10732174"/>
            <a:ext cx="6934029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3200" dirty="0">
                <a:solidFill>
                  <a:schemeClr val="bg1"/>
                </a:solidFill>
                <a:latin typeface="+mj-lt"/>
                <a:cs typeface="Lato Light"/>
              </a:rPr>
              <a:t>Future State– </a:t>
            </a:r>
          </a:p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To be completed in 1 month from today’s exercise.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898733" y="9399057"/>
            <a:ext cx="6071003" cy="2632412"/>
            <a:chOff x="17898733" y="8999007"/>
            <a:chExt cx="6071003" cy="2632412"/>
          </a:xfrm>
        </p:grpSpPr>
        <p:sp>
          <p:nvSpPr>
            <p:cNvPr id="97" name="Rectangle 96"/>
            <p:cNvSpPr/>
            <p:nvPr/>
          </p:nvSpPr>
          <p:spPr>
            <a:xfrm>
              <a:off x="17898733" y="8999007"/>
              <a:ext cx="6071003" cy="26324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257222" y="9191828"/>
              <a:ext cx="5712514" cy="224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Systemic Collaboration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Positive Future              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Alignment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Respect Building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Killer Outcomes	________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945" y="5504728"/>
            <a:ext cx="4318469" cy="4323384"/>
            <a:chOff x="34110" y="4788082"/>
            <a:chExt cx="5112657" cy="5118476"/>
          </a:xfrm>
        </p:grpSpPr>
        <p:grpSp>
          <p:nvGrpSpPr>
            <p:cNvPr id="134" name="Group 133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971518" y="7074034"/>
              <a:ext cx="3237838" cy="5465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MEETINGS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887356" y="4444264"/>
            <a:ext cx="5112657" cy="5118476"/>
            <a:chOff x="34110" y="4788082"/>
            <a:chExt cx="5112657" cy="511847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971518" y="7116485"/>
              <a:ext cx="32378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VISION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9577827" y="1951268"/>
            <a:ext cx="5721054" cy="5727565"/>
            <a:chOff x="34110" y="4788082"/>
            <a:chExt cx="5112657" cy="5118476"/>
          </a:xfrm>
        </p:grpSpPr>
        <p:grpSp>
          <p:nvGrpSpPr>
            <p:cNvPr id="147" name="Group 146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1047449" y="7141032"/>
              <a:ext cx="3054754" cy="4125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ACCOUNTABILITY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4279178" y="5695379"/>
            <a:ext cx="4189777" cy="4194546"/>
            <a:chOff x="34110" y="4788082"/>
            <a:chExt cx="5112657" cy="5118476"/>
          </a:xfrm>
        </p:grpSpPr>
        <p:grpSp>
          <p:nvGrpSpPr>
            <p:cNvPr id="152" name="Group 151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971519" y="6840298"/>
              <a:ext cx="3237837" cy="1014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SUCCESS BEHAVIORS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8103713" y="3424484"/>
            <a:ext cx="5112657" cy="5118476"/>
            <a:chOff x="34110" y="4788082"/>
            <a:chExt cx="5112657" cy="5118476"/>
          </a:xfrm>
        </p:grpSpPr>
        <p:grpSp>
          <p:nvGrpSpPr>
            <p:cNvPr id="157" name="Group 156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971518" y="7116485"/>
              <a:ext cx="323783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RESULTS</a:t>
              </a: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AA45E9F0-FBDB-034A-9C1C-007E19ACD0CC}"/>
              </a:ext>
            </a:extLst>
          </p:cNvPr>
          <p:cNvSpPr/>
          <p:nvPr/>
        </p:nvSpPr>
        <p:spPr>
          <a:xfrm>
            <a:off x="0" y="277741"/>
            <a:ext cx="4887356" cy="902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5E913B-7EF7-BC48-9CEB-67D53E9E34EB}"/>
              </a:ext>
            </a:extLst>
          </p:cNvPr>
          <p:cNvSpPr txBox="1"/>
          <p:nvPr/>
        </p:nvSpPr>
        <p:spPr>
          <a:xfrm>
            <a:off x="-3176" y="250514"/>
            <a:ext cx="5586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Culture System Map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AF920D3-9CAF-D645-9B4C-7C2F85D84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77" y="12538066"/>
            <a:ext cx="1948932" cy="1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>
            <a:fillRect/>
          </a:stretch>
        </p:blipFill>
        <p:spPr>
          <a:xfrm>
            <a:off x="-1" y="383790"/>
            <a:ext cx="24377651" cy="13716000"/>
          </a:xfrm>
        </p:spPr>
      </p:pic>
      <p:sp>
        <p:nvSpPr>
          <p:cNvPr id="110" name="Rectangle 109"/>
          <p:cNvSpPr/>
          <p:nvPr/>
        </p:nvSpPr>
        <p:spPr>
          <a:xfrm>
            <a:off x="-1" y="804642"/>
            <a:ext cx="4887357" cy="902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TextBox 110"/>
          <p:cNvSpPr txBox="1"/>
          <p:nvPr/>
        </p:nvSpPr>
        <p:spPr>
          <a:xfrm>
            <a:off x="92755" y="908954"/>
            <a:ext cx="5586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Culture System Map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962084" y="383790"/>
            <a:ext cx="6934029" cy="14003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3200" dirty="0">
                <a:solidFill>
                  <a:schemeClr val="bg1"/>
                </a:solidFill>
                <a:latin typeface="+mj-lt"/>
                <a:cs typeface="Lato Light"/>
              </a:rPr>
              <a:t>Current State – </a:t>
            </a:r>
          </a:p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Provide a score from 1-10 how you would rate the current state of each area.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7896113" y="455321"/>
            <a:ext cx="6071003" cy="2632412"/>
            <a:chOff x="17896113" y="398171"/>
            <a:chExt cx="6071003" cy="2632412"/>
          </a:xfrm>
        </p:grpSpPr>
        <p:sp>
          <p:nvSpPr>
            <p:cNvPr id="6" name="Rectangle 5"/>
            <p:cNvSpPr/>
            <p:nvPr/>
          </p:nvSpPr>
          <p:spPr>
            <a:xfrm>
              <a:off x="17896113" y="398171"/>
              <a:ext cx="6071003" cy="26324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254602" y="590992"/>
              <a:ext cx="5712514" cy="224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Systemic Collaboration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Positive Future          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Alignment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Respect Building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Killer Outcomes	________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0918454" y="10359499"/>
            <a:ext cx="6934029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3200" dirty="0">
                <a:solidFill>
                  <a:schemeClr val="bg1"/>
                </a:solidFill>
                <a:latin typeface="+mj-lt"/>
                <a:cs typeface="Lato Light"/>
              </a:rPr>
              <a:t>Desired Future State– </a:t>
            </a:r>
          </a:p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To be completed in 1 month from today’s exercise.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7898733" y="9256182"/>
            <a:ext cx="6071003" cy="2632412"/>
            <a:chOff x="17898733" y="8999007"/>
            <a:chExt cx="6071003" cy="2632412"/>
          </a:xfrm>
        </p:grpSpPr>
        <p:sp>
          <p:nvSpPr>
            <p:cNvPr id="97" name="Rectangle 96"/>
            <p:cNvSpPr/>
            <p:nvPr/>
          </p:nvSpPr>
          <p:spPr>
            <a:xfrm>
              <a:off x="17898733" y="8999007"/>
              <a:ext cx="6071003" cy="263241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8257222" y="9191828"/>
              <a:ext cx="5712514" cy="22467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Systemic Collaboration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Positive Future              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Alignment   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Respect Building 	________</a:t>
              </a:r>
            </a:p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Systemic Collaboration   	________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6945" y="5504728"/>
            <a:ext cx="4318469" cy="4323384"/>
            <a:chOff x="34110" y="4788082"/>
            <a:chExt cx="5112657" cy="5118476"/>
          </a:xfrm>
        </p:grpSpPr>
        <p:grpSp>
          <p:nvGrpSpPr>
            <p:cNvPr id="134" name="Group 133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TextBox 132"/>
            <p:cNvSpPr txBox="1"/>
            <p:nvPr/>
          </p:nvSpPr>
          <p:spPr>
            <a:xfrm>
              <a:off x="971518" y="5980901"/>
              <a:ext cx="3237838" cy="27328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Lato Light"/>
                </a:rPr>
                <a:t>MEETINGS</a:t>
              </a:r>
              <a:b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With ongoing projects, as a team we need to do more of/less of/start/stop doing in meetings…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887356" y="4444264"/>
            <a:ext cx="5112657" cy="5118476"/>
            <a:chOff x="34110" y="4788082"/>
            <a:chExt cx="5112657" cy="511847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TextBox 140"/>
            <p:cNvSpPr txBox="1"/>
            <p:nvPr/>
          </p:nvSpPr>
          <p:spPr>
            <a:xfrm>
              <a:off x="971518" y="6193156"/>
              <a:ext cx="3237838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Lato Light"/>
                </a:rPr>
                <a:t>VISION</a:t>
              </a:r>
              <a:b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We can have a more positive vision for the future, being open to new ideas better when….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9577827" y="1951268"/>
            <a:ext cx="5721054" cy="5727565"/>
            <a:chOff x="34110" y="4788082"/>
            <a:chExt cx="5112657" cy="5118476"/>
          </a:xfrm>
        </p:grpSpPr>
        <p:grpSp>
          <p:nvGrpSpPr>
            <p:cNvPr id="147" name="Group 146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TextBox 147"/>
            <p:cNvSpPr txBox="1"/>
            <p:nvPr/>
          </p:nvSpPr>
          <p:spPr>
            <a:xfrm>
              <a:off x="1047449" y="5985837"/>
              <a:ext cx="3054754" cy="27229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Lato Light"/>
                </a:rPr>
                <a:t>ACCOUNTABIITY</a:t>
              </a:r>
              <a:b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We hold the organization, ourselves, and our colleagues accountable for achieving shared goals which connect to values, mission, and purpose best when… 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4279178" y="5695379"/>
            <a:ext cx="4189777" cy="4194546"/>
            <a:chOff x="34110" y="4788082"/>
            <a:chExt cx="5112657" cy="5118476"/>
          </a:xfrm>
        </p:grpSpPr>
        <p:grpSp>
          <p:nvGrpSpPr>
            <p:cNvPr id="152" name="Group 151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 154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971519" y="5713588"/>
              <a:ext cx="3237837" cy="32674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Lato Light"/>
                </a:rPr>
                <a:t>SUCCESS BEHAVIORS</a:t>
              </a:r>
              <a:b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I feel trusted, appreciated, and respected by the organization when….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8103713" y="3424484"/>
            <a:ext cx="5112657" cy="5118476"/>
            <a:chOff x="34110" y="4788082"/>
            <a:chExt cx="5112657" cy="5118476"/>
          </a:xfrm>
        </p:grpSpPr>
        <p:grpSp>
          <p:nvGrpSpPr>
            <p:cNvPr id="157" name="Group 156"/>
            <p:cNvGrpSpPr/>
            <p:nvPr/>
          </p:nvGrpSpPr>
          <p:grpSpPr>
            <a:xfrm>
              <a:off x="34110" y="4788082"/>
              <a:ext cx="5112657" cy="5118476"/>
              <a:chOff x="7761877" y="4281886"/>
              <a:chExt cx="1578162" cy="1579958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8006406" y="4527313"/>
                <a:ext cx="1089103" cy="108910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7761877" y="4281886"/>
                <a:ext cx="1578162" cy="1579958"/>
              </a:xfrm>
              <a:custGeom>
                <a:avLst/>
                <a:gdLst>
                  <a:gd name="connsiteX0" fmla="*/ 715207 w 1578162"/>
                  <a:gd name="connsiteY0" fmla="*/ 0 h 1579958"/>
                  <a:gd name="connsiteX1" fmla="*/ 868816 w 1578162"/>
                  <a:gd name="connsiteY1" fmla="*/ 0 h 1579958"/>
                  <a:gd name="connsiteX2" fmla="*/ 899987 w 1578162"/>
                  <a:gd name="connsiteY2" fmla="*/ 155677 h 1579958"/>
                  <a:gd name="connsiteX3" fmla="*/ 925325 w 1578162"/>
                  <a:gd name="connsiteY3" fmla="*/ 158231 h 1579958"/>
                  <a:gd name="connsiteX4" fmla="*/ 1024006 w 1578162"/>
                  <a:gd name="connsiteY4" fmla="*/ 188864 h 1579958"/>
                  <a:gd name="connsiteX5" fmla="*/ 1118175 w 1578162"/>
                  <a:gd name="connsiteY5" fmla="*/ 81760 h 1579958"/>
                  <a:gd name="connsiteX6" fmla="*/ 1251204 w 1578162"/>
                  <a:gd name="connsiteY6" fmla="*/ 158564 h 1579958"/>
                  <a:gd name="connsiteX7" fmla="*/ 1205013 w 1578162"/>
                  <a:gd name="connsiteY7" fmla="*/ 295207 h 1579958"/>
                  <a:gd name="connsiteX8" fmla="*/ 1253337 w 1578162"/>
                  <a:gd name="connsiteY8" fmla="*/ 335078 h 1579958"/>
                  <a:gd name="connsiteX9" fmla="*/ 1291907 w 1578162"/>
                  <a:gd name="connsiteY9" fmla="*/ 381826 h 1579958"/>
                  <a:gd name="connsiteX10" fmla="*/ 1432831 w 1578162"/>
                  <a:gd name="connsiteY10" fmla="*/ 334187 h 1579958"/>
                  <a:gd name="connsiteX11" fmla="*/ 1509636 w 1578162"/>
                  <a:gd name="connsiteY11" fmla="*/ 467217 h 1579958"/>
                  <a:gd name="connsiteX12" fmla="*/ 1399452 w 1578162"/>
                  <a:gd name="connsiteY12" fmla="*/ 564092 h 1579958"/>
                  <a:gd name="connsiteX13" fmla="*/ 1430183 w 1578162"/>
                  <a:gd name="connsiteY13" fmla="*/ 663090 h 1579958"/>
                  <a:gd name="connsiteX14" fmla="*/ 1433419 w 1578162"/>
                  <a:gd name="connsiteY14" fmla="*/ 695196 h 1579958"/>
                  <a:gd name="connsiteX15" fmla="*/ 1578162 w 1578162"/>
                  <a:gd name="connsiteY15" fmla="*/ 724178 h 1579958"/>
                  <a:gd name="connsiteX16" fmla="*/ 1578162 w 1578162"/>
                  <a:gd name="connsiteY16" fmla="*/ 877787 h 1579958"/>
                  <a:gd name="connsiteX17" fmla="*/ 1431951 w 1578162"/>
                  <a:gd name="connsiteY17" fmla="*/ 907063 h 1579958"/>
                  <a:gd name="connsiteX18" fmla="*/ 1430183 w 1578162"/>
                  <a:gd name="connsiteY18" fmla="*/ 924599 h 1579958"/>
                  <a:gd name="connsiteX19" fmla="*/ 1401772 w 1578162"/>
                  <a:gd name="connsiteY19" fmla="*/ 1016125 h 1579958"/>
                  <a:gd name="connsiteX20" fmla="*/ 1511662 w 1578162"/>
                  <a:gd name="connsiteY20" fmla="*/ 1112742 h 1579958"/>
                  <a:gd name="connsiteX21" fmla="*/ 1434857 w 1578162"/>
                  <a:gd name="connsiteY21" fmla="*/ 1245771 h 1579958"/>
                  <a:gd name="connsiteX22" fmla="*/ 1297336 w 1578162"/>
                  <a:gd name="connsiteY22" fmla="*/ 1199283 h 1579958"/>
                  <a:gd name="connsiteX23" fmla="*/ 1253337 w 1578162"/>
                  <a:gd name="connsiteY23" fmla="*/ 1252611 h 1579958"/>
                  <a:gd name="connsiteX24" fmla="*/ 1208640 w 1578162"/>
                  <a:gd name="connsiteY24" fmla="*/ 1289489 h 1579958"/>
                  <a:gd name="connsiteX25" fmla="*/ 1253230 w 1578162"/>
                  <a:gd name="connsiteY25" fmla="*/ 1421394 h 1579958"/>
                  <a:gd name="connsiteX26" fmla="*/ 1120201 w 1578162"/>
                  <a:gd name="connsiteY26" fmla="*/ 1498199 h 1579958"/>
                  <a:gd name="connsiteX27" fmla="*/ 1030937 w 1578162"/>
                  <a:gd name="connsiteY27" fmla="*/ 1396673 h 1579958"/>
                  <a:gd name="connsiteX28" fmla="*/ 925325 w 1578162"/>
                  <a:gd name="connsiteY28" fmla="*/ 1429457 h 1579958"/>
                  <a:gd name="connsiteX29" fmla="*/ 900475 w 1578162"/>
                  <a:gd name="connsiteY29" fmla="*/ 1431962 h 1579958"/>
                  <a:gd name="connsiteX30" fmla="*/ 870842 w 1578162"/>
                  <a:gd name="connsiteY30" fmla="*/ 1579958 h 1579958"/>
                  <a:gd name="connsiteX31" fmla="*/ 717233 w 1578162"/>
                  <a:gd name="connsiteY31" fmla="*/ 1579958 h 1579958"/>
                  <a:gd name="connsiteX32" fmla="*/ 687578 w 1578162"/>
                  <a:gd name="connsiteY32" fmla="*/ 1431853 h 1579958"/>
                  <a:gd name="connsiteX33" fmla="*/ 663815 w 1578162"/>
                  <a:gd name="connsiteY33" fmla="*/ 1429457 h 1579958"/>
                  <a:gd name="connsiteX34" fmla="*/ 555361 w 1578162"/>
                  <a:gd name="connsiteY34" fmla="*/ 1395791 h 1579958"/>
                  <a:gd name="connsiteX35" fmla="*/ 463821 w 1578162"/>
                  <a:gd name="connsiteY35" fmla="*/ 1499906 h 1579958"/>
                  <a:gd name="connsiteX36" fmla="*/ 330792 w 1578162"/>
                  <a:gd name="connsiteY36" fmla="*/ 1423101 h 1579958"/>
                  <a:gd name="connsiteX37" fmla="*/ 376949 w 1578162"/>
                  <a:gd name="connsiteY37" fmla="*/ 1286559 h 1579958"/>
                  <a:gd name="connsiteX38" fmla="*/ 335803 w 1578162"/>
                  <a:gd name="connsiteY38" fmla="*/ 1252611 h 1579958"/>
                  <a:gd name="connsiteX39" fmla="*/ 291789 w 1578162"/>
                  <a:gd name="connsiteY39" fmla="*/ 1199265 h 1579958"/>
                  <a:gd name="connsiteX40" fmla="*/ 149165 w 1578162"/>
                  <a:gd name="connsiteY40" fmla="*/ 1247478 h 1579958"/>
                  <a:gd name="connsiteX41" fmla="*/ 72360 w 1578162"/>
                  <a:gd name="connsiteY41" fmla="*/ 1114449 h 1579958"/>
                  <a:gd name="connsiteX42" fmla="*/ 186687 w 1578162"/>
                  <a:gd name="connsiteY42" fmla="*/ 1013930 h 1579958"/>
                  <a:gd name="connsiteX43" fmla="*/ 158957 w 1578162"/>
                  <a:gd name="connsiteY43" fmla="*/ 924599 h 1579958"/>
                  <a:gd name="connsiteX44" fmla="*/ 156681 w 1578162"/>
                  <a:gd name="connsiteY44" fmla="*/ 902020 h 1579958"/>
                  <a:gd name="connsiteX45" fmla="*/ 0 w 1578162"/>
                  <a:gd name="connsiteY45" fmla="*/ 870647 h 1579958"/>
                  <a:gd name="connsiteX46" fmla="*/ 0 w 1578162"/>
                  <a:gd name="connsiteY46" fmla="*/ 717038 h 1579958"/>
                  <a:gd name="connsiteX47" fmla="*/ 156681 w 1578162"/>
                  <a:gd name="connsiteY47" fmla="*/ 685666 h 1579958"/>
                  <a:gd name="connsiteX48" fmla="*/ 158957 w 1578162"/>
                  <a:gd name="connsiteY48" fmla="*/ 663090 h 1579958"/>
                  <a:gd name="connsiteX49" fmla="*/ 188138 w 1578162"/>
                  <a:gd name="connsiteY49" fmla="*/ 569085 h 1579958"/>
                  <a:gd name="connsiteX50" fmla="*/ 70334 w 1578162"/>
                  <a:gd name="connsiteY50" fmla="*/ 465510 h 1579958"/>
                  <a:gd name="connsiteX51" fmla="*/ 147139 w 1578162"/>
                  <a:gd name="connsiteY51" fmla="*/ 332480 h 1579958"/>
                  <a:gd name="connsiteX52" fmla="*/ 296334 w 1578162"/>
                  <a:gd name="connsiteY52" fmla="*/ 382915 h 1579958"/>
                  <a:gd name="connsiteX53" fmla="*/ 335803 w 1578162"/>
                  <a:gd name="connsiteY53" fmla="*/ 335078 h 1579958"/>
                  <a:gd name="connsiteX54" fmla="*/ 377408 w 1578162"/>
                  <a:gd name="connsiteY54" fmla="*/ 300751 h 1579958"/>
                  <a:gd name="connsiteX55" fmla="*/ 328766 w 1578162"/>
                  <a:gd name="connsiteY55" fmla="*/ 156857 h 1579958"/>
                  <a:gd name="connsiteX56" fmla="*/ 461795 w 1578162"/>
                  <a:gd name="connsiteY56" fmla="*/ 80053 h 1579958"/>
                  <a:gd name="connsiteX57" fmla="*/ 559109 w 1578162"/>
                  <a:gd name="connsiteY57" fmla="*/ 190734 h 1579958"/>
                  <a:gd name="connsiteX58" fmla="*/ 663815 w 1578162"/>
                  <a:gd name="connsiteY58" fmla="*/ 158231 h 1579958"/>
                  <a:gd name="connsiteX59" fmla="*/ 683930 w 1578162"/>
                  <a:gd name="connsiteY59" fmla="*/ 156204 h 1579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78162" h="1579958">
                    <a:moveTo>
                      <a:pt x="715207" y="0"/>
                    </a:moveTo>
                    <a:lnTo>
                      <a:pt x="868816" y="0"/>
                    </a:lnTo>
                    <a:lnTo>
                      <a:pt x="899987" y="155677"/>
                    </a:lnTo>
                    <a:lnTo>
                      <a:pt x="925325" y="158231"/>
                    </a:lnTo>
                    <a:lnTo>
                      <a:pt x="1024006" y="188864"/>
                    </a:lnTo>
                    <a:lnTo>
                      <a:pt x="1118175" y="81760"/>
                    </a:lnTo>
                    <a:lnTo>
                      <a:pt x="1251204" y="158564"/>
                    </a:lnTo>
                    <a:lnTo>
                      <a:pt x="1205013" y="295207"/>
                    </a:lnTo>
                    <a:lnTo>
                      <a:pt x="1253337" y="335078"/>
                    </a:lnTo>
                    <a:lnTo>
                      <a:pt x="1291907" y="381826"/>
                    </a:lnTo>
                    <a:lnTo>
                      <a:pt x="1432831" y="334187"/>
                    </a:lnTo>
                    <a:lnTo>
                      <a:pt x="1509636" y="467217"/>
                    </a:lnTo>
                    <a:lnTo>
                      <a:pt x="1399452" y="564092"/>
                    </a:lnTo>
                    <a:lnTo>
                      <a:pt x="1430183" y="663090"/>
                    </a:lnTo>
                    <a:lnTo>
                      <a:pt x="1433419" y="695196"/>
                    </a:lnTo>
                    <a:lnTo>
                      <a:pt x="1578162" y="724178"/>
                    </a:lnTo>
                    <a:lnTo>
                      <a:pt x="1578162" y="877787"/>
                    </a:lnTo>
                    <a:lnTo>
                      <a:pt x="1431951" y="907063"/>
                    </a:lnTo>
                    <a:lnTo>
                      <a:pt x="1430183" y="924599"/>
                    </a:lnTo>
                    <a:lnTo>
                      <a:pt x="1401772" y="1016125"/>
                    </a:lnTo>
                    <a:lnTo>
                      <a:pt x="1511662" y="1112742"/>
                    </a:lnTo>
                    <a:lnTo>
                      <a:pt x="1434857" y="1245771"/>
                    </a:lnTo>
                    <a:lnTo>
                      <a:pt x="1297336" y="1199283"/>
                    </a:lnTo>
                    <a:lnTo>
                      <a:pt x="1253337" y="1252611"/>
                    </a:lnTo>
                    <a:lnTo>
                      <a:pt x="1208640" y="1289489"/>
                    </a:lnTo>
                    <a:lnTo>
                      <a:pt x="1253230" y="1421394"/>
                    </a:lnTo>
                    <a:lnTo>
                      <a:pt x="1120201" y="1498199"/>
                    </a:lnTo>
                    <a:lnTo>
                      <a:pt x="1030937" y="1396673"/>
                    </a:lnTo>
                    <a:lnTo>
                      <a:pt x="925325" y="1429457"/>
                    </a:lnTo>
                    <a:lnTo>
                      <a:pt x="900475" y="1431962"/>
                    </a:lnTo>
                    <a:lnTo>
                      <a:pt x="870842" y="1579958"/>
                    </a:lnTo>
                    <a:lnTo>
                      <a:pt x="717233" y="1579958"/>
                    </a:lnTo>
                    <a:lnTo>
                      <a:pt x="687578" y="1431853"/>
                    </a:lnTo>
                    <a:lnTo>
                      <a:pt x="663815" y="1429457"/>
                    </a:lnTo>
                    <a:lnTo>
                      <a:pt x="555361" y="1395791"/>
                    </a:lnTo>
                    <a:lnTo>
                      <a:pt x="463821" y="1499906"/>
                    </a:lnTo>
                    <a:lnTo>
                      <a:pt x="330792" y="1423101"/>
                    </a:lnTo>
                    <a:lnTo>
                      <a:pt x="376949" y="1286559"/>
                    </a:lnTo>
                    <a:lnTo>
                      <a:pt x="335803" y="1252611"/>
                    </a:lnTo>
                    <a:lnTo>
                      <a:pt x="291789" y="1199265"/>
                    </a:lnTo>
                    <a:lnTo>
                      <a:pt x="149165" y="1247478"/>
                    </a:lnTo>
                    <a:lnTo>
                      <a:pt x="72360" y="1114449"/>
                    </a:lnTo>
                    <a:lnTo>
                      <a:pt x="186687" y="1013930"/>
                    </a:lnTo>
                    <a:lnTo>
                      <a:pt x="158957" y="924599"/>
                    </a:lnTo>
                    <a:lnTo>
                      <a:pt x="156681" y="902020"/>
                    </a:lnTo>
                    <a:lnTo>
                      <a:pt x="0" y="870647"/>
                    </a:lnTo>
                    <a:lnTo>
                      <a:pt x="0" y="717038"/>
                    </a:lnTo>
                    <a:lnTo>
                      <a:pt x="156681" y="685666"/>
                    </a:lnTo>
                    <a:lnTo>
                      <a:pt x="158957" y="663090"/>
                    </a:lnTo>
                    <a:lnTo>
                      <a:pt x="188138" y="569085"/>
                    </a:lnTo>
                    <a:lnTo>
                      <a:pt x="70334" y="465510"/>
                    </a:lnTo>
                    <a:lnTo>
                      <a:pt x="147139" y="332480"/>
                    </a:lnTo>
                    <a:lnTo>
                      <a:pt x="296334" y="382915"/>
                    </a:lnTo>
                    <a:lnTo>
                      <a:pt x="335803" y="335078"/>
                    </a:lnTo>
                    <a:lnTo>
                      <a:pt x="377408" y="300751"/>
                    </a:lnTo>
                    <a:lnTo>
                      <a:pt x="328766" y="156857"/>
                    </a:lnTo>
                    <a:lnTo>
                      <a:pt x="461795" y="80053"/>
                    </a:lnTo>
                    <a:lnTo>
                      <a:pt x="559109" y="190734"/>
                    </a:lnTo>
                    <a:lnTo>
                      <a:pt x="663815" y="158231"/>
                    </a:lnTo>
                    <a:lnTo>
                      <a:pt x="683930" y="156204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971518" y="6193156"/>
              <a:ext cx="3237838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Lato Light"/>
                </a:rPr>
                <a:t>KILLER OUTCOMES</a:t>
              </a:r>
              <a:b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</a:br>
              <a:r>
                <a:rPr lang="en-US" sz="2400" dirty="0">
                  <a:solidFill>
                    <a:schemeClr val="bg1"/>
                  </a:solidFill>
                  <a:latin typeface="+mj-lt"/>
                  <a:cs typeface="Lato Light"/>
                </a:rPr>
                <a:t>I am most motivated to achieve shared goals and give full effort in the organization most when….</a:t>
              </a:r>
            </a:p>
          </p:txBody>
        </p:sp>
      </p:grpSp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761E7983-3F06-9B49-B8F2-ED45CFF7B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77" y="12538066"/>
            <a:ext cx="1948932" cy="1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>
            <a:fillRect/>
          </a:stretch>
        </p:blipFill>
        <p:spPr/>
      </p:pic>
      <p:sp>
        <p:nvSpPr>
          <p:cNvPr id="42" name="Rectangle 41"/>
          <p:cNvSpPr/>
          <p:nvPr/>
        </p:nvSpPr>
        <p:spPr>
          <a:xfrm>
            <a:off x="0" y="3052051"/>
            <a:ext cx="5474658" cy="869911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37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0" y="804642"/>
            <a:ext cx="5474658" cy="902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TextBox 110"/>
          <p:cNvSpPr txBox="1"/>
          <p:nvPr/>
        </p:nvSpPr>
        <p:spPr>
          <a:xfrm>
            <a:off x="1214066" y="882952"/>
            <a:ext cx="55867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Culture Blueprint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71075" y="3618033"/>
            <a:ext cx="36134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Current Culture</a:t>
            </a:r>
            <a:endParaRPr lang="en-US" sz="32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7242" y="9744024"/>
            <a:ext cx="272111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Lato Light"/>
              </a:rPr>
              <a:t>All leading to: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52676" y="9594522"/>
            <a:ext cx="323305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03530" y="674806"/>
            <a:ext cx="37922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Lato Light"/>
              </a:rPr>
              <a:t>Key Change Agents</a:t>
            </a:r>
            <a:endParaRPr lang="en-US" sz="24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03530" y="1157062"/>
            <a:ext cx="3015124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18654" y="1105340"/>
            <a:ext cx="3015124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Name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8899817" y="3052051"/>
            <a:ext cx="5474658" cy="8699112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37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359412" y="3957241"/>
            <a:ext cx="3613443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Future Culture</a:t>
            </a:r>
            <a:endParaRPr lang="en-US" sz="32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385538" y="9744024"/>
            <a:ext cx="272111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tabLst>
                <a:tab pos="34290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Lato Light"/>
              </a:rPr>
              <a:t>All leading to these results: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9520972" y="9594522"/>
            <a:ext cx="323305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250873" y="3741028"/>
            <a:ext cx="586955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tabLst>
                <a:tab pos="3429000" algn="l"/>
              </a:tabLst>
            </a:pPr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Measurable Steps</a:t>
            </a:r>
            <a:endParaRPr lang="en-US" sz="32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61192" y="4680205"/>
            <a:ext cx="13069206" cy="2902442"/>
            <a:chOff x="5695044" y="5930258"/>
            <a:chExt cx="13580817" cy="2939682"/>
          </a:xfrm>
        </p:grpSpPr>
        <p:sp>
          <p:nvSpPr>
            <p:cNvPr id="4" name="Pentagon 3"/>
            <p:cNvSpPr/>
            <p:nvPr/>
          </p:nvSpPr>
          <p:spPr>
            <a:xfrm>
              <a:off x="5695044" y="5967498"/>
              <a:ext cx="2211612" cy="2902442"/>
            </a:xfrm>
            <a:prstGeom prst="homePlate">
              <a:avLst>
                <a:gd name="adj" fmla="val 29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16023" y="7184924"/>
              <a:ext cx="1728601" cy="4675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Bef>
                  <a:spcPts val="600"/>
                </a:spcBef>
                <a:tabLst>
                  <a:tab pos="3429000" algn="l"/>
                </a:tabLst>
              </a:pPr>
              <a:r>
                <a:rPr lang="en-US" sz="2400" dirty="0">
                  <a:solidFill>
                    <a:schemeClr val="bg1"/>
                  </a:solidFill>
                  <a:latin typeface="Arial Narrow" panose="020B0606020202030204" pitchFamily="34" charset="0"/>
                  <a:cs typeface="Lato Light"/>
                </a:rPr>
                <a:t>Step 1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307937" y="5967498"/>
              <a:ext cx="2854328" cy="2902442"/>
              <a:chOff x="7632693" y="5987626"/>
              <a:chExt cx="2854328" cy="2902442"/>
            </a:xfrm>
          </p:grpSpPr>
          <p:sp>
            <p:nvSpPr>
              <p:cNvPr id="56" name="Chevron 55"/>
              <p:cNvSpPr/>
              <p:nvPr/>
            </p:nvSpPr>
            <p:spPr>
              <a:xfrm>
                <a:off x="7632693" y="5987626"/>
                <a:ext cx="2854328" cy="2902442"/>
              </a:xfrm>
              <a:prstGeom prst="chevron">
                <a:avLst>
                  <a:gd name="adj" fmla="val 225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346883" y="7205052"/>
                <a:ext cx="2140138" cy="4675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3429000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Lato Light"/>
                  </a:rPr>
                  <a:t>Step 2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9586336" y="5967497"/>
              <a:ext cx="2854328" cy="2902442"/>
              <a:chOff x="7632693" y="5987626"/>
              <a:chExt cx="2854328" cy="2902442"/>
            </a:xfrm>
          </p:grpSpPr>
          <p:sp>
            <p:nvSpPr>
              <p:cNvPr id="69" name="Chevron 68"/>
              <p:cNvSpPr/>
              <p:nvPr/>
            </p:nvSpPr>
            <p:spPr>
              <a:xfrm>
                <a:off x="7632693" y="5987626"/>
                <a:ext cx="2854328" cy="2902442"/>
              </a:xfrm>
              <a:prstGeom prst="chevron">
                <a:avLst>
                  <a:gd name="adj" fmla="val 225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8265436" y="7205052"/>
                <a:ext cx="2040426" cy="4675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3429000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Lato Light"/>
                  </a:rPr>
                  <a:t>Step 3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1864735" y="5961662"/>
              <a:ext cx="2854328" cy="2902442"/>
              <a:chOff x="7632693" y="5987626"/>
              <a:chExt cx="2854328" cy="2902442"/>
            </a:xfrm>
          </p:grpSpPr>
          <p:sp>
            <p:nvSpPr>
              <p:cNvPr id="72" name="Chevron 71"/>
              <p:cNvSpPr/>
              <p:nvPr/>
            </p:nvSpPr>
            <p:spPr>
              <a:xfrm>
                <a:off x="7632693" y="5987626"/>
                <a:ext cx="2854328" cy="2902442"/>
              </a:xfrm>
              <a:prstGeom prst="chevron">
                <a:avLst>
                  <a:gd name="adj" fmla="val 225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346883" y="7205052"/>
                <a:ext cx="2140138" cy="4675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3429000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Lato Light"/>
                  </a:rPr>
                  <a:t>Step 4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4143134" y="5961661"/>
              <a:ext cx="2854328" cy="2902442"/>
              <a:chOff x="7632693" y="5987626"/>
              <a:chExt cx="2854328" cy="2902442"/>
            </a:xfrm>
          </p:grpSpPr>
          <p:sp>
            <p:nvSpPr>
              <p:cNvPr id="75" name="Chevron 74"/>
              <p:cNvSpPr/>
              <p:nvPr/>
            </p:nvSpPr>
            <p:spPr>
              <a:xfrm>
                <a:off x="7632693" y="5987626"/>
                <a:ext cx="2854328" cy="2902442"/>
              </a:xfrm>
              <a:prstGeom prst="chevron">
                <a:avLst>
                  <a:gd name="adj" fmla="val 225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346883" y="7205052"/>
                <a:ext cx="2140138" cy="4675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3429000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Lato Light"/>
                  </a:rPr>
                  <a:t>Step 5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6421533" y="5930258"/>
              <a:ext cx="2854328" cy="2902442"/>
              <a:chOff x="7632693" y="5987626"/>
              <a:chExt cx="2854328" cy="2902442"/>
            </a:xfrm>
          </p:grpSpPr>
          <p:sp>
            <p:nvSpPr>
              <p:cNvPr id="78" name="Chevron 77"/>
              <p:cNvSpPr/>
              <p:nvPr/>
            </p:nvSpPr>
            <p:spPr>
              <a:xfrm>
                <a:off x="7632693" y="5987626"/>
                <a:ext cx="2854328" cy="2902442"/>
              </a:xfrm>
              <a:prstGeom prst="chevron">
                <a:avLst>
                  <a:gd name="adj" fmla="val 22594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346883" y="7205052"/>
                <a:ext cx="2140138" cy="46758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3429000" algn="l"/>
                  </a:tabLst>
                </a:pPr>
                <a:r>
                  <a:rPr lang="en-US" sz="24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Lato Light"/>
                  </a:rPr>
                  <a:t>Step 6</a:t>
                </a: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7861522" y="7883707"/>
            <a:ext cx="86514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tabLst>
                <a:tab pos="3429000" algn="l"/>
              </a:tabLst>
            </a:pPr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Criteria for success/measures</a:t>
            </a:r>
            <a:endParaRPr lang="en-US" sz="32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945869" y="8654783"/>
            <a:ext cx="8482736" cy="13542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Success Measure 1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Success Measure 2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  <a:cs typeface="Lato Light"/>
              </a:rPr>
              <a:t>----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34324" y="11300955"/>
            <a:ext cx="865143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tabLst>
                <a:tab pos="3429000" algn="l"/>
              </a:tabLst>
            </a:pPr>
            <a:r>
              <a:rPr lang="en-US" sz="4000" dirty="0">
                <a:solidFill>
                  <a:schemeClr val="bg1"/>
                </a:solidFill>
                <a:latin typeface="+mj-lt"/>
                <a:cs typeface="Lato Light"/>
              </a:rPr>
              <a:t>Bottom-line what we are doing is:</a:t>
            </a:r>
            <a:endParaRPr lang="en-US" sz="2400" dirty="0">
              <a:solidFill>
                <a:schemeClr val="bg1"/>
              </a:solidFill>
              <a:latin typeface="+mj-lt"/>
              <a:cs typeface="Lato Light"/>
            </a:endParaRPr>
          </a:p>
        </p:txBody>
      </p:sp>
      <p:pic>
        <p:nvPicPr>
          <p:cNvPr id="39" name="Picture 38" descr="Logo, company name&#10;&#10;Description automatically generated">
            <a:extLst>
              <a:ext uri="{FF2B5EF4-FFF2-40B4-BE49-F238E27FC236}">
                <a16:creationId xmlns:a16="http://schemas.microsoft.com/office/drawing/2014/main" id="{1EF452B0-8721-8348-92C2-0C1F2C1D3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649" y="12142033"/>
            <a:ext cx="1948932" cy="1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1" grpId="0"/>
      <p:bldP spid="45" grpId="0"/>
      <p:bldP spid="46" grpId="0"/>
      <p:bldP spid="47" grpId="0"/>
      <p:bldP spid="49" grpId="0"/>
      <p:bldP spid="52" grpId="0"/>
      <p:bldP spid="54" grpId="0"/>
      <p:bldP spid="81" grpId="0"/>
      <p:bldP spid="82" grpId="0"/>
      <p:bldP spid="84" grpId="0"/>
    </p:bldLst>
  </p:timing>
</p:sld>
</file>

<file path=ppt/theme/theme1.xml><?xml version="1.0" encoding="utf-8"?>
<a:theme xmlns:a="http://schemas.openxmlformats.org/drawingml/2006/main" name="Default Theme">
  <a:themeElements>
    <a:clrScheme name="Custom 297">
      <a:dk1>
        <a:srgbClr val="737572"/>
      </a:dk1>
      <a:lt1>
        <a:sysClr val="window" lastClr="FFFFFF"/>
      </a:lt1>
      <a:dk2>
        <a:srgbClr val="393A39"/>
      </a:dk2>
      <a:lt2>
        <a:srgbClr val="FFFFFF"/>
      </a:lt2>
      <a:accent1>
        <a:srgbClr val="E6AF2E"/>
      </a:accent1>
      <a:accent2>
        <a:srgbClr val="E6AF2E"/>
      </a:accent2>
      <a:accent3>
        <a:srgbClr val="43464B"/>
      </a:accent3>
      <a:accent4>
        <a:srgbClr val="777777"/>
      </a:accent4>
      <a:accent5>
        <a:srgbClr val="2D63CF"/>
      </a:accent5>
      <a:accent6>
        <a:srgbClr val="E6AF2E"/>
      </a:accent6>
      <a:hlink>
        <a:srgbClr val="E6AF2E"/>
      </a:hlink>
      <a:folHlink>
        <a:srgbClr val="AAACA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26995</TotalTime>
  <Words>324</Words>
  <Application>Microsoft Macintosh PowerPoint</Application>
  <PresentationFormat>Custom</PresentationFormat>
  <Paragraphs>64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Narrow</vt:lpstr>
      <vt:lpstr>Calibri Light</vt:lpstr>
      <vt:lpstr>Lato</vt:lpstr>
      <vt:lpstr>Lato Light</vt:lpstr>
      <vt:lpstr>Default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Louis Carter</cp:lastModifiedBy>
  <cp:revision>3180</cp:revision>
  <dcterms:created xsi:type="dcterms:W3CDTF">2014-11-12T21:47:38Z</dcterms:created>
  <dcterms:modified xsi:type="dcterms:W3CDTF">2021-10-03T17:57:34Z</dcterms:modified>
  <cp:category/>
</cp:coreProperties>
</file>